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32918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102E"/>
    <a:srgbClr val="F1BE48"/>
    <a:srgbClr val="6E6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p:normalViewPr>
  <p:slideViewPr>
    <p:cSldViewPr snapToGrid="0">
      <p:cViewPr>
        <p:scale>
          <a:sx n="25" d="100"/>
          <a:sy n="25" d="100"/>
        </p:scale>
        <p:origin x="2802"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8CD26-DD0E-4C51-8C4A-46666BB51B22}"/>
              </a:ext>
            </a:extLst>
          </p:cNvPr>
          <p:cNvSpPr>
            <a:spLocks noGrp="1"/>
          </p:cNvSpPr>
          <p:nvPr>
            <p:ph type="ctrTitle"/>
          </p:nvPr>
        </p:nvSpPr>
        <p:spPr>
          <a:xfrm>
            <a:off x="4114800" y="7183123"/>
            <a:ext cx="24688800" cy="15280640"/>
          </a:xfrm>
        </p:spPr>
        <p:txBody>
          <a:bodyPr anchor="b"/>
          <a:lstStyle>
            <a:lvl1pPr algn="ctr">
              <a:defRPr sz="16200"/>
            </a:lvl1pPr>
          </a:lstStyle>
          <a:p>
            <a:r>
              <a:rPr lang="en-US"/>
              <a:t>Click to edit Master title style</a:t>
            </a:r>
          </a:p>
        </p:txBody>
      </p:sp>
      <p:sp>
        <p:nvSpPr>
          <p:cNvPr id="3" name="Subtitle 2">
            <a:extLst>
              <a:ext uri="{FF2B5EF4-FFF2-40B4-BE49-F238E27FC236}">
                <a16:creationId xmlns:a16="http://schemas.microsoft.com/office/drawing/2014/main" id="{4817747D-6263-4C61-815C-37B76F53FA17}"/>
              </a:ext>
            </a:extLst>
          </p:cNvPr>
          <p:cNvSpPr>
            <a:spLocks noGrp="1"/>
          </p:cNvSpPr>
          <p:nvPr>
            <p:ph type="subTitle" idx="1"/>
          </p:nvPr>
        </p:nvSpPr>
        <p:spPr>
          <a:xfrm>
            <a:off x="4114800" y="23053043"/>
            <a:ext cx="24688800" cy="10596877"/>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a:extLst>
              <a:ext uri="{FF2B5EF4-FFF2-40B4-BE49-F238E27FC236}">
                <a16:creationId xmlns:a16="http://schemas.microsoft.com/office/drawing/2014/main" id="{45A82220-013D-458F-A140-0F88DA1703CC}"/>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45A1294E-2028-4852-85BE-45AD7341E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AF7D5-3D92-4B8F-BAB9-3CD93EACE850}"/>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392046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F945-2DDB-4977-B355-AE664F163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5CD4E3-8956-4B5E-A71C-20F57F635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D6C4-9FB8-48F4-8285-2A4836329123}"/>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EEF48F13-4252-42FD-ACA7-D4C16DA09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F82F2-5EC3-4FDD-8580-DF370FF79807}"/>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55506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55518F-5F42-4453-8759-CE8931420E23}"/>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34FEB2-5355-46BF-BB50-37DD7AC162F5}"/>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CF29-C1B0-4816-B1ED-D6EB104B5BD9}"/>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1DDA66AA-A401-47D1-B2B4-EAD97C3C9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47CE1-5384-4D15-9575-24BFE482E04A}"/>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271976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8452-CC84-47F4-AE69-B9E79D3EDD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0A30B-09E3-4011-A702-DB271BC2F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AC3AF-0D6A-4563-A961-8BCBAD9F59A2}"/>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12B447ED-8FD4-43CA-BA91-441225CEC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B23CE-F6BC-4389-B813-EDBA86EE022D}"/>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278082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531-7E67-4E56-A507-3829D3269346}"/>
              </a:ext>
            </a:extLst>
          </p:cNvPr>
          <p:cNvSpPr>
            <a:spLocks noGrp="1"/>
          </p:cNvSpPr>
          <p:nvPr>
            <p:ph type="title"/>
          </p:nvPr>
        </p:nvSpPr>
        <p:spPr>
          <a:xfrm>
            <a:off x="2245995" y="10942326"/>
            <a:ext cx="28392120" cy="18257517"/>
          </a:xfrm>
        </p:spPr>
        <p:txBody>
          <a:bodyPr anchor="b"/>
          <a:lstStyle>
            <a:lvl1pPr>
              <a:defRPr sz="16200"/>
            </a:lvl1pPr>
          </a:lstStyle>
          <a:p>
            <a:r>
              <a:rPr lang="en-US"/>
              <a:t>Click to edit Master title style</a:t>
            </a:r>
          </a:p>
        </p:txBody>
      </p:sp>
      <p:sp>
        <p:nvSpPr>
          <p:cNvPr id="3" name="Text Placeholder 2">
            <a:extLst>
              <a:ext uri="{FF2B5EF4-FFF2-40B4-BE49-F238E27FC236}">
                <a16:creationId xmlns:a16="http://schemas.microsoft.com/office/drawing/2014/main" id="{EFAF0E98-8329-4618-AFC1-0F65D28984CE}"/>
              </a:ext>
            </a:extLst>
          </p:cNvPr>
          <p:cNvSpPr>
            <a:spLocks noGrp="1"/>
          </p:cNvSpPr>
          <p:nvPr>
            <p:ph type="body" idx="1"/>
          </p:nvPr>
        </p:nvSpPr>
        <p:spPr>
          <a:xfrm>
            <a:off x="2245995" y="29372566"/>
            <a:ext cx="28392120" cy="9601197"/>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17D1F-4503-4F11-872D-496DE3414AF8}"/>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0E5A672B-E74E-498D-91BE-C0FC8DD97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0FBA8-A16A-4478-BEE9-E37B0DE9154E}"/>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222483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66F-EACF-444F-8655-24F6B068D3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C0CA7-8357-4E5C-B28B-7772A5197ED8}"/>
              </a:ext>
            </a:extLst>
          </p:cNvPr>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021848-DC0D-4992-84A7-985F43DAA746}"/>
              </a:ext>
            </a:extLst>
          </p:cNvPr>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23B69D-81AB-4E92-BE41-B6A363F1B53A}"/>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6" name="Footer Placeholder 5">
            <a:extLst>
              <a:ext uri="{FF2B5EF4-FFF2-40B4-BE49-F238E27FC236}">
                <a16:creationId xmlns:a16="http://schemas.microsoft.com/office/drawing/2014/main" id="{BAB90465-7930-415D-91B1-10B887A1C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1F565-969D-4A9A-838F-D1053AFCEDDF}"/>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323047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B86F-9D4C-4E78-B958-DE4EA2A29037}"/>
              </a:ext>
            </a:extLst>
          </p:cNvPr>
          <p:cNvSpPr>
            <a:spLocks noGrp="1"/>
          </p:cNvSpPr>
          <p:nvPr>
            <p:ph type="title"/>
          </p:nvPr>
        </p:nvSpPr>
        <p:spPr>
          <a:xfrm>
            <a:off x="2267428"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3B7678-7313-44CA-9AD9-B91A0669E5C2}"/>
              </a:ext>
            </a:extLst>
          </p:cNvPr>
          <p:cNvSpPr>
            <a:spLocks noGrp="1"/>
          </p:cNvSpPr>
          <p:nvPr>
            <p:ph type="body" idx="1"/>
          </p:nvPr>
        </p:nvSpPr>
        <p:spPr>
          <a:xfrm>
            <a:off x="2267429"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BE9C9091-DC77-4393-9358-84CAD27409BA}"/>
              </a:ext>
            </a:extLst>
          </p:cNvPr>
          <p:cNvSpPr>
            <a:spLocks noGrp="1"/>
          </p:cNvSpPr>
          <p:nvPr>
            <p:ph sz="half" idx="2"/>
          </p:nvPr>
        </p:nvSpPr>
        <p:spPr>
          <a:xfrm>
            <a:off x="2267429"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D2C71-9BAB-4C74-B2E6-D4FF644E91B2}"/>
              </a:ext>
            </a:extLst>
          </p:cNvPr>
          <p:cNvSpPr>
            <a:spLocks noGrp="1"/>
          </p:cNvSpPr>
          <p:nvPr>
            <p:ph type="body" sz="quarter" idx="3"/>
          </p:nvPr>
        </p:nvSpPr>
        <p:spPr>
          <a:xfrm>
            <a:off x="1666494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4B4175E5-7D61-47F4-B2FE-FDA0A696DE96}"/>
              </a:ext>
            </a:extLst>
          </p:cNvPr>
          <p:cNvSpPr>
            <a:spLocks noGrp="1"/>
          </p:cNvSpPr>
          <p:nvPr>
            <p:ph sz="quarter" idx="4"/>
          </p:nvPr>
        </p:nvSpPr>
        <p:spPr>
          <a:xfrm>
            <a:off x="1666494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3C5B19-AC72-4AE9-A0DA-141AF7EC6CBE}"/>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8" name="Footer Placeholder 7">
            <a:extLst>
              <a:ext uri="{FF2B5EF4-FFF2-40B4-BE49-F238E27FC236}">
                <a16:creationId xmlns:a16="http://schemas.microsoft.com/office/drawing/2014/main" id="{405C3A85-719B-459C-9A37-564B6F909B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6D7BB-936B-4934-97A1-255AEF0E51DE}"/>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170116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7B08-0989-4F33-B199-CDA24DE27A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841EA-09DE-4484-B911-9DFA345E69B9}"/>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4" name="Footer Placeholder 3">
            <a:extLst>
              <a:ext uri="{FF2B5EF4-FFF2-40B4-BE49-F238E27FC236}">
                <a16:creationId xmlns:a16="http://schemas.microsoft.com/office/drawing/2014/main" id="{C5C610D7-0607-4A55-9CCB-AE373D72A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0B098-BF93-4459-91B4-ED7C8DEAFB54}"/>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249863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92816-CFDD-481B-B8DD-C57839F86FDE}"/>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3" name="Footer Placeholder 2">
            <a:extLst>
              <a:ext uri="{FF2B5EF4-FFF2-40B4-BE49-F238E27FC236}">
                <a16:creationId xmlns:a16="http://schemas.microsoft.com/office/drawing/2014/main" id="{315B1AB0-2AF3-4BB8-99A7-9D74759824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5801F-7847-48AF-8701-ABCA91C80C1F}"/>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229649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2349-BA4D-4B29-B2C1-9D0AE8D6061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BFD4DB6F-265C-49BE-8AC7-3800E6770FE5}"/>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561885-AE60-477C-9A71-973AB5794968}"/>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a:extLst>
              <a:ext uri="{FF2B5EF4-FFF2-40B4-BE49-F238E27FC236}">
                <a16:creationId xmlns:a16="http://schemas.microsoft.com/office/drawing/2014/main" id="{0732A7C9-2F4C-4602-AF14-00CACB9D5099}"/>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6" name="Footer Placeholder 5">
            <a:extLst>
              <a:ext uri="{FF2B5EF4-FFF2-40B4-BE49-F238E27FC236}">
                <a16:creationId xmlns:a16="http://schemas.microsoft.com/office/drawing/2014/main" id="{FCEBF89C-3BD0-4595-A116-520847CFF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5B387-AC49-48CB-B45C-6F1D2F852793}"/>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185212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2844-EE55-4A6A-918A-F2E68D0E1D21}"/>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971C7EC4-7417-4300-8DB9-AF5753D82FE3}"/>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a:extLst>
              <a:ext uri="{FF2B5EF4-FFF2-40B4-BE49-F238E27FC236}">
                <a16:creationId xmlns:a16="http://schemas.microsoft.com/office/drawing/2014/main" id="{2E7AD0F8-3D4F-4BE1-A11F-0F1E9AF53F5D}"/>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a:extLst>
              <a:ext uri="{FF2B5EF4-FFF2-40B4-BE49-F238E27FC236}">
                <a16:creationId xmlns:a16="http://schemas.microsoft.com/office/drawing/2014/main" id="{0317CC64-15E8-4089-A461-F696B00DD8FE}"/>
              </a:ext>
            </a:extLst>
          </p:cNvPr>
          <p:cNvSpPr>
            <a:spLocks noGrp="1"/>
          </p:cNvSpPr>
          <p:nvPr>
            <p:ph type="dt" sz="half" idx="10"/>
          </p:nvPr>
        </p:nvSpPr>
        <p:spPr/>
        <p:txBody>
          <a:bodyPr/>
          <a:lstStyle/>
          <a:p>
            <a:fld id="{5FC3E5EB-2666-486B-BBBD-D0569DDA6278}" type="datetimeFigureOut">
              <a:rPr lang="en-US" smtClean="0"/>
              <a:t>4/24/2020</a:t>
            </a:fld>
            <a:endParaRPr lang="en-US"/>
          </a:p>
        </p:txBody>
      </p:sp>
      <p:sp>
        <p:nvSpPr>
          <p:cNvPr id="6" name="Footer Placeholder 5">
            <a:extLst>
              <a:ext uri="{FF2B5EF4-FFF2-40B4-BE49-F238E27FC236}">
                <a16:creationId xmlns:a16="http://schemas.microsoft.com/office/drawing/2014/main" id="{C7B74772-CBBE-4000-AA56-3214AF00A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2232EF-4A2F-4E12-90CC-EFD10D22874D}"/>
              </a:ext>
            </a:extLst>
          </p:cNvPr>
          <p:cNvSpPr>
            <a:spLocks noGrp="1"/>
          </p:cNvSpPr>
          <p:nvPr>
            <p:ph type="sldNum" sz="quarter" idx="12"/>
          </p:nvPr>
        </p:nvSpPr>
        <p:spPr/>
        <p:txBody>
          <a:bodyPr/>
          <a:lstStyle/>
          <a:p>
            <a:fld id="{64C3C992-B3EB-4F98-BD8F-50095044C9F4}" type="slidenum">
              <a:rPr lang="en-US" smtClean="0"/>
              <a:t>‹#›</a:t>
            </a:fld>
            <a:endParaRPr lang="en-US"/>
          </a:p>
        </p:txBody>
      </p:sp>
    </p:spTree>
    <p:extLst>
      <p:ext uri="{BB962C8B-B14F-4D97-AF65-F5344CB8AC3E}">
        <p14:creationId xmlns:p14="http://schemas.microsoft.com/office/powerpoint/2010/main" val="417918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FC15C-C343-4245-BD60-65ED725E0D17}"/>
              </a:ext>
            </a:extLst>
          </p:cNvPr>
          <p:cNvSpPr>
            <a:spLocks noGrp="1"/>
          </p:cNvSpPr>
          <p:nvPr>
            <p:ph type="title"/>
          </p:nvPr>
        </p:nvSpPr>
        <p:spPr>
          <a:xfrm>
            <a:off x="2263140" y="2336803"/>
            <a:ext cx="28392120" cy="8483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F65F1-D523-4EB5-99C7-15137900A2DC}"/>
              </a:ext>
            </a:extLst>
          </p:cNvPr>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2931D-50D4-4AAD-A650-B806219341A4}"/>
              </a:ext>
            </a:extLst>
          </p:cNvPr>
          <p:cNvSpPr>
            <a:spLocks noGrp="1"/>
          </p:cNvSpPr>
          <p:nvPr>
            <p:ph type="dt" sz="half" idx="2"/>
          </p:nvPr>
        </p:nvSpPr>
        <p:spPr>
          <a:xfrm>
            <a:off x="2263140" y="40680643"/>
            <a:ext cx="7406640" cy="2336800"/>
          </a:xfrm>
          <a:prstGeom prst="rect">
            <a:avLst/>
          </a:prstGeom>
        </p:spPr>
        <p:txBody>
          <a:bodyPr vert="horz" lIns="91440" tIns="45720" rIns="91440" bIns="45720" rtlCol="0" anchor="ctr"/>
          <a:lstStyle>
            <a:lvl1pPr algn="l">
              <a:defRPr sz="3240">
                <a:solidFill>
                  <a:schemeClr val="tx1">
                    <a:tint val="75000"/>
                  </a:schemeClr>
                </a:solidFill>
              </a:defRPr>
            </a:lvl1pPr>
          </a:lstStyle>
          <a:p>
            <a:fld id="{5FC3E5EB-2666-486B-BBBD-D0569DDA6278}" type="datetimeFigureOut">
              <a:rPr lang="en-US" smtClean="0"/>
              <a:t>4/24/2020</a:t>
            </a:fld>
            <a:endParaRPr lang="en-US"/>
          </a:p>
        </p:txBody>
      </p:sp>
      <p:sp>
        <p:nvSpPr>
          <p:cNvPr id="5" name="Footer Placeholder 4">
            <a:extLst>
              <a:ext uri="{FF2B5EF4-FFF2-40B4-BE49-F238E27FC236}">
                <a16:creationId xmlns:a16="http://schemas.microsoft.com/office/drawing/2014/main" id="{C69DA962-70A1-4848-931B-610580D8D8A2}"/>
              </a:ext>
            </a:extLst>
          </p:cNvPr>
          <p:cNvSpPr>
            <a:spLocks noGrp="1"/>
          </p:cNvSpPr>
          <p:nvPr>
            <p:ph type="ftr" sz="quarter" idx="3"/>
          </p:nvPr>
        </p:nvSpPr>
        <p:spPr>
          <a:xfrm>
            <a:off x="10904220" y="40680643"/>
            <a:ext cx="11109960" cy="23368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47462B-2C3F-4082-BB62-5BE346EB4273}"/>
              </a:ext>
            </a:extLst>
          </p:cNvPr>
          <p:cNvSpPr>
            <a:spLocks noGrp="1"/>
          </p:cNvSpPr>
          <p:nvPr>
            <p:ph type="sldNum" sz="quarter" idx="4"/>
          </p:nvPr>
        </p:nvSpPr>
        <p:spPr>
          <a:xfrm>
            <a:off x="23248620" y="40680643"/>
            <a:ext cx="7406640" cy="2336800"/>
          </a:xfrm>
          <a:prstGeom prst="rect">
            <a:avLst/>
          </a:prstGeom>
        </p:spPr>
        <p:txBody>
          <a:bodyPr vert="horz" lIns="91440" tIns="45720" rIns="91440" bIns="45720" rtlCol="0" anchor="ctr"/>
          <a:lstStyle>
            <a:lvl1pPr algn="r">
              <a:defRPr sz="3240">
                <a:solidFill>
                  <a:schemeClr val="tx1">
                    <a:tint val="75000"/>
                  </a:schemeClr>
                </a:solidFill>
              </a:defRPr>
            </a:lvl1pPr>
          </a:lstStyle>
          <a:p>
            <a:fld id="{64C3C992-B3EB-4F98-BD8F-50095044C9F4}" type="slidenum">
              <a:rPr lang="en-US" smtClean="0"/>
              <a:t>‹#›</a:t>
            </a:fld>
            <a:endParaRPr lang="en-US"/>
          </a:p>
        </p:txBody>
      </p:sp>
    </p:spTree>
    <p:extLst>
      <p:ext uri="{BB962C8B-B14F-4D97-AF65-F5344CB8AC3E}">
        <p14:creationId xmlns:p14="http://schemas.microsoft.com/office/powerpoint/2010/main" val="36905947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1BE48"/>
            </a:gs>
            <a:gs pos="100000">
              <a:srgbClr val="C8102E"/>
            </a:gs>
          </a:gsLst>
          <a:lin ang="5400000" scaled="1"/>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39BBD6-2594-4819-881E-4A2AD86F2283}"/>
              </a:ext>
            </a:extLst>
          </p:cNvPr>
          <p:cNvSpPr/>
          <p:nvPr/>
        </p:nvSpPr>
        <p:spPr>
          <a:xfrm>
            <a:off x="0" y="35004042"/>
            <a:ext cx="32918400" cy="888715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6B1616-894F-4C4D-BB5F-B6FC9280112D}"/>
              </a:ext>
            </a:extLst>
          </p:cNvPr>
          <p:cNvSpPr/>
          <p:nvPr/>
        </p:nvSpPr>
        <p:spPr>
          <a:xfrm>
            <a:off x="0" y="0"/>
            <a:ext cx="32918400" cy="3886200"/>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0CCE6B-820A-4AAB-B24E-291AA851F680}"/>
              </a:ext>
            </a:extLst>
          </p:cNvPr>
          <p:cNvSpPr txBox="1"/>
          <p:nvPr/>
        </p:nvSpPr>
        <p:spPr>
          <a:xfrm>
            <a:off x="0" y="303796"/>
            <a:ext cx="32918400" cy="3231654"/>
          </a:xfrm>
          <a:prstGeom prst="rect">
            <a:avLst/>
          </a:prstGeom>
          <a:noFill/>
        </p:spPr>
        <p:txBody>
          <a:bodyPr wrap="square" rtlCol="0">
            <a:spAutoFit/>
          </a:bodyPr>
          <a:lstStyle/>
          <a:p>
            <a:pPr algn="ctr"/>
            <a:r>
              <a:rPr lang="en-US" sz="9600" dirty="0">
                <a:solidFill>
                  <a:schemeClr val="bg1"/>
                </a:solidFill>
              </a:rPr>
              <a:t>Wireless Backyard Chicken Food and Water Monitor</a:t>
            </a:r>
          </a:p>
          <a:p>
            <a:pPr algn="ctr"/>
            <a:r>
              <a:rPr lang="en-US" sz="5400" dirty="0">
                <a:solidFill>
                  <a:schemeClr val="bg1"/>
                </a:solidFill>
              </a:rPr>
              <a:t>Alexander Lewoczko, Alexander </a:t>
            </a:r>
            <a:r>
              <a:rPr lang="en-US" sz="5400" dirty="0" err="1">
                <a:solidFill>
                  <a:schemeClr val="bg1"/>
                </a:solidFill>
              </a:rPr>
              <a:t>Goldyuk</a:t>
            </a:r>
            <a:r>
              <a:rPr lang="en-US" sz="5400" dirty="0">
                <a:solidFill>
                  <a:schemeClr val="bg1"/>
                </a:solidFill>
              </a:rPr>
              <a:t>, Amine </a:t>
            </a:r>
            <a:r>
              <a:rPr lang="en-US" sz="5400" dirty="0" err="1">
                <a:solidFill>
                  <a:schemeClr val="bg1"/>
                </a:solidFill>
              </a:rPr>
              <a:t>Hocine</a:t>
            </a:r>
            <a:r>
              <a:rPr lang="en-US" sz="5400" dirty="0">
                <a:solidFill>
                  <a:schemeClr val="bg1"/>
                </a:solidFill>
              </a:rPr>
              <a:t>, Armando Vila-Colon, Lexi </a:t>
            </a:r>
            <a:r>
              <a:rPr lang="en-US" sz="5400" dirty="0" err="1">
                <a:solidFill>
                  <a:schemeClr val="bg1"/>
                </a:solidFill>
              </a:rPr>
              <a:t>Reicks</a:t>
            </a:r>
            <a:r>
              <a:rPr lang="en-US" sz="5400" dirty="0">
                <a:solidFill>
                  <a:schemeClr val="bg1"/>
                </a:solidFill>
              </a:rPr>
              <a:t>, and Ryan </a:t>
            </a:r>
            <a:r>
              <a:rPr lang="en-US" sz="5400" dirty="0" err="1">
                <a:solidFill>
                  <a:schemeClr val="bg1"/>
                </a:solidFill>
              </a:rPr>
              <a:t>Toepfer</a:t>
            </a:r>
            <a:endParaRPr lang="en-US" sz="5400" dirty="0">
              <a:solidFill>
                <a:schemeClr val="bg1"/>
              </a:solidFill>
            </a:endParaRPr>
          </a:p>
          <a:p>
            <a:pPr algn="ctr"/>
            <a:r>
              <a:rPr lang="en-US" sz="5400" dirty="0">
                <a:solidFill>
                  <a:schemeClr val="bg1"/>
                </a:solidFill>
              </a:rPr>
              <a:t>Class of 2020 - http://sdmay20-55.sd.ece.iastate.edu/ - Special Thanks to Professor Andrew </a:t>
            </a:r>
            <a:r>
              <a:rPr lang="en-US" sz="5400" dirty="0" err="1">
                <a:solidFill>
                  <a:schemeClr val="bg1"/>
                </a:solidFill>
              </a:rPr>
              <a:t>Bolstad</a:t>
            </a:r>
            <a:endParaRPr lang="en-US" sz="5400" dirty="0">
              <a:solidFill>
                <a:schemeClr val="bg1"/>
              </a:solidFill>
            </a:endParaRPr>
          </a:p>
        </p:txBody>
      </p:sp>
      <p:sp>
        <p:nvSpPr>
          <p:cNvPr id="5" name="TextBox 4">
            <a:extLst>
              <a:ext uri="{FF2B5EF4-FFF2-40B4-BE49-F238E27FC236}">
                <a16:creationId xmlns:a16="http://schemas.microsoft.com/office/drawing/2014/main" id="{A12086D1-CE13-46E2-BBD5-86CC27C6D190}"/>
              </a:ext>
            </a:extLst>
          </p:cNvPr>
          <p:cNvSpPr txBox="1"/>
          <p:nvPr/>
        </p:nvSpPr>
        <p:spPr>
          <a:xfrm>
            <a:off x="558800" y="4785898"/>
            <a:ext cx="10871200" cy="7848302"/>
          </a:xfrm>
          <a:prstGeom prst="rect">
            <a:avLst/>
          </a:prstGeom>
          <a:noFill/>
          <a:ln>
            <a:solidFill>
              <a:schemeClr val="tx1"/>
            </a:solidFill>
          </a:ln>
          <a:effectLst/>
        </p:spPr>
        <p:txBody>
          <a:bodyPr wrap="square" rtlCol="0">
            <a:spAutoFit/>
          </a:bodyPr>
          <a:lstStyle/>
          <a:p>
            <a:r>
              <a:rPr lang="en-US" sz="9600" dirty="0"/>
              <a:t>Introduction</a:t>
            </a:r>
          </a:p>
          <a:p>
            <a:r>
              <a:rPr lang="en-US" sz="3600" dirty="0"/>
              <a:t>Raising chickens and other poultry for eggs in backyards is an increasingly popular hobby. Ensuring the chickens are healthy requires monitoring their water and food supply.</a:t>
            </a:r>
          </a:p>
          <a:p>
            <a:r>
              <a:rPr lang="en-US" sz="3600" dirty="0"/>
              <a:t>The goal of this project is to design and build a wireless water/feed sensor to report when water cans and feeders are empty. The solution will consist of sensors that will monitor water and feed levels, and Wi-Fi capabilities to report this information to a webpage or mobile application.</a:t>
            </a:r>
          </a:p>
          <a:p>
            <a:endParaRPr lang="en-US" sz="4800" dirty="0"/>
          </a:p>
        </p:txBody>
      </p:sp>
      <p:sp>
        <p:nvSpPr>
          <p:cNvPr id="6" name="TextBox 5">
            <a:extLst>
              <a:ext uri="{FF2B5EF4-FFF2-40B4-BE49-F238E27FC236}">
                <a16:creationId xmlns:a16="http://schemas.microsoft.com/office/drawing/2014/main" id="{A3233EF3-670C-4F52-A10B-2E1EEF2E0730}"/>
              </a:ext>
            </a:extLst>
          </p:cNvPr>
          <p:cNvSpPr txBox="1"/>
          <p:nvPr/>
        </p:nvSpPr>
        <p:spPr>
          <a:xfrm>
            <a:off x="558800" y="14954196"/>
            <a:ext cx="10871200" cy="11726287"/>
          </a:xfrm>
          <a:prstGeom prst="rect">
            <a:avLst/>
          </a:prstGeom>
          <a:noFill/>
          <a:ln>
            <a:solidFill>
              <a:schemeClr val="tx1"/>
            </a:solidFill>
          </a:ln>
        </p:spPr>
        <p:txBody>
          <a:bodyPr wrap="square" rtlCol="0">
            <a:spAutoFit/>
          </a:bodyPr>
          <a:lstStyle/>
          <a:p>
            <a:r>
              <a:rPr lang="en-US" sz="9600" dirty="0"/>
              <a:t>Design Requirements</a:t>
            </a:r>
          </a:p>
          <a:p>
            <a:pPr marL="1143000" indent="-1143000">
              <a:buFont typeface="Arial" panose="020B0604020202020204" pitchFamily="34" charset="0"/>
              <a:buChar char="•"/>
            </a:pPr>
            <a:r>
              <a:rPr lang="en-US" sz="3600" u="sng" dirty="0"/>
              <a:t>Functional</a:t>
            </a:r>
          </a:p>
          <a:p>
            <a:pPr marL="2057400" lvl="2" indent="-1143000">
              <a:buFont typeface="Arial" panose="020B0604020202020204" pitchFamily="34" charset="0"/>
              <a:buChar char="•"/>
            </a:pPr>
            <a:r>
              <a:rPr lang="en-US" sz="3600" dirty="0"/>
              <a:t>Device must measure water temperature within one degree Fahrenheit. </a:t>
            </a:r>
          </a:p>
          <a:p>
            <a:pPr marL="2057400" lvl="2" indent="-1143000">
              <a:buFont typeface="Arial" panose="020B0604020202020204" pitchFamily="34" charset="0"/>
              <a:buChar char="•"/>
            </a:pPr>
            <a:r>
              <a:rPr lang="en-US" sz="3600" dirty="0"/>
              <a:t>Device must measure food and water levels within half of a pound.</a:t>
            </a:r>
          </a:p>
          <a:p>
            <a:pPr marL="2057400" lvl="2" indent="-1143000">
              <a:buFont typeface="Arial" panose="020B0604020202020204" pitchFamily="34" charset="0"/>
              <a:buChar char="•"/>
            </a:pPr>
            <a:r>
              <a:rPr lang="en-US" sz="3600" dirty="0"/>
              <a:t>Device must connect via customer’s home Wi-Fi network</a:t>
            </a:r>
          </a:p>
          <a:p>
            <a:pPr marL="1143000" indent="-1143000">
              <a:buFont typeface="Arial" panose="020B0604020202020204" pitchFamily="34" charset="0"/>
              <a:buChar char="•"/>
            </a:pPr>
            <a:r>
              <a:rPr lang="en-US" sz="3600" u="sng" dirty="0"/>
              <a:t>Non-Functional</a:t>
            </a:r>
          </a:p>
          <a:p>
            <a:pPr marL="2057400" lvl="2" indent="-1143000">
              <a:buFont typeface="Arial" panose="020B0604020202020204" pitchFamily="34" charset="0"/>
              <a:buChar char="•"/>
            </a:pPr>
            <a:r>
              <a:rPr lang="en-US" sz="3600" dirty="0"/>
              <a:t>Device must cost under $200</a:t>
            </a:r>
          </a:p>
          <a:p>
            <a:pPr marL="2057400" lvl="2" indent="-1143000">
              <a:buFont typeface="Arial" panose="020B0604020202020204" pitchFamily="34" charset="0"/>
              <a:buChar char="•"/>
            </a:pPr>
            <a:r>
              <a:rPr lang="en-US" sz="3600" dirty="0"/>
              <a:t>Device should have low power consumption to maximize battery life</a:t>
            </a:r>
          </a:p>
          <a:p>
            <a:pPr marL="2057400" lvl="2" indent="-1143000">
              <a:buFont typeface="Arial" panose="020B0604020202020204" pitchFamily="34" charset="0"/>
              <a:buChar char="•"/>
            </a:pPr>
            <a:r>
              <a:rPr lang="en-US" sz="3600" dirty="0"/>
              <a:t>Data and network security</a:t>
            </a:r>
          </a:p>
          <a:p>
            <a:pPr marL="1143000" indent="-1143000">
              <a:buFont typeface="Arial" panose="020B0604020202020204" pitchFamily="34" charset="0"/>
              <a:buChar char="•"/>
            </a:pPr>
            <a:r>
              <a:rPr lang="en-US" sz="3600" u="sng" dirty="0"/>
              <a:t>Operating Environment</a:t>
            </a:r>
          </a:p>
          <a:p>
            <a:pPr marL="2057400" lvl="2" indent="-1143000">
              <a:buFont typeface="Arial" panose="020B0604020202020204" pitchFamily="34" charset="0"/>
              <a:buChar char="•"/>
            </a:pPr>
            <a:r>
              <a:rPr lang="en-US" sz="3600" dirty="0"/>
              <a:t>Device must be water resistant</a:t>
            </a:r>
          </a:p>
          <a:p>
            <a:pPr marL="2057400" lvl="2" indent="-1143000">
              <a:buFont typeface="Arial" panose="020B0604020202020204" pitchFamily="34" charset="0"/>
              <a:buChar char="•"/>
            </a:pPr>
            <a:r>
              <a:rPr lang="en-US" sz="3600" dirty="0"/>
              <a:t>Device must operate in expected seasonal Iowa temperatures </a:t>
            </a:r>
          </a:p>
          <a:p>
            <a:pPr marL="2057400" lvl="2" indent="-1143000">
              <a:buFont typeface="Arial" panose="020B0604020202020204" pitchFamily="34" charset="0"/>
              <a:buChar char="•"/>
            </a:pPr>
            <a:r>
              <a:rPr lang="en-US" sz="3600" dirty="0"/>
              <a:t>Device must not injure chickens</a:t>
            </a:r>
          </a:p>
          <a:p>
            <a:pPr marL="2057400" lvl="2" indent="-1143000">
              <a:buFont typeface="Arial" panose="020B0604020202020204" pitchFamily="34" charset="0"/>
              <a:buChar char="•"/>
            </a:pPr>
            <a:endParaRPr lang="en-US" sz="4800" u="sng" dirty="0"/>
          </a:p>
        </p:txBody>
      </p:sp>
      <p:sp>
        <p:nvSpPr>
          <p:cNvPr id="8" name="TextBox 7">
            <a:extLst>
              <a:ext uri="{FF2B5EF4-FFF2-40B4-BE49-F238E27FC236}">
                <a16:creationId xmlns:a16="http://schemas.microsoft.com/office/drawing/2014/main" id="{F325EF77-F3FD-4988-8045-C53164ABE16D}"/>
              </a:ext>
            </a:extLst>
          </p:cNvPr>
          <p:cNvSpPr txBox="1"/>
          <p:nvPr/>
        </p:nvSpPr>
        <p:spPr>
          <a:xfrm>
            <a:off x="558800" y="28430421"/>
            <a:ext cx="10871200" cy="4893647"/>
          </a:xfrm>
          <a:prstGeom prst="rect">
            <a:avLst/>
          </a:prstGeom>
          <a:noFill/>
          <a:ln>
            <a:solidFill>
              <a:schemeClr val="tx1"/>
            </a:solidFill>
          </a:ln>
        </p:spPr>
        <p:txBody>
          <a:bodyPr wrap="square" rtlCol="0">
            <a:spAutoFit/>
          </a:bodyPr>
          <a:lstStyle/>
          <a:p>
            <a:r>
              <a:rPr lang="en-US" sz="9600" dirty="0"/>
              <a:t>Intended Users</a:t>
            </a:r>
          </a:p>
          <a:p>
            <a:r>
              <a:rPr lang="en-US" sz="3600" dirty="0"/>
              <a:t>The key demographic of our product is the home chicken hobbyist who wishes to better monitor the resource usage of their chickens. Our aim is to provide a very simple interface for this monitoring as we do not expect the user to have any solution-specific software or hardware experience. </a:t>
            </a:r>
          </a:p>
        </p:txBody>
      </p:sp>
      <p:pic>
        <p:nvPicPr>
          <p:cNvPr id="10" name="Picture 9" descr="A bird sitting on top of a cage&#10;&#10;Description automatically generated">
            <a:extLst>
              <a:ext uri="{FF2B5EF4-FFF2-40B4-BE49-F238E27FC236}">
                <a16:creationId xmlns:a16="http://schemas.microsoft.com/office/drawing/2014/main" id="{D51B0ADE-5B26-4106-943E-EAD0523C3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396" y="36063353"/>
            <a:ext cx="9144000" cy="6858000"/>
          </a:xfrm>
          <a:prstGeom prst="rect">
            <a:avLst/>
          </a:prstGeom>
        </p:spPr>
      </p:pic>
      <p:sp>
        <p:nvSpPr>
          <p:cNvPr id="11" name="TextBox 10">
            <a:extLst>
              <a:ext uri="{FF2B5EF4-FFF2-40B4-BE49-F238E27FC236}">
                <a16:creationId xmlns:a16="http://schemas.microsoft.com/office/drawing/2014/main" id="{86807BBD-B03D-49EE-A01B-5BE85CD94FB9}"/>
              </a:ext>
            </a:extLst>
          </p:cNvPr>
          <p:cNvSpPr txBox="1"/>
          <p:nvPr/>
        </p:nvSpPr>
        <p:spPr>
          <a:xfrm>
            <a:off x="11887200" y="4775200"/>
            <a:ext cx="10871200" cy="12649617"/>
          </a:xfrm>
          <a:prstGeom prst="rect">
            <a:avLst/>
          </a:prstGeom>
          <a:noFill/>
          <a:ln>
            <a:solidFill>
              <a:schemeClr val="tx1"/>
            </a:solidFill>
          </a:ln>
        </p:spPr>
        <p:txBody>
          <a:bodyPr wrap="square" rtlCol="0">
            <a:spAutoFit/>
          </a:bodyPr>
          <a:lstStyle/>
          <a:p>
            <a:r>
              <a:rPr lang="en-US" sz="9600" dirty="0"/>
              <a:t>Design Approach</a:t>
            </a:r>
          </a:p>
          <a:p>
            <a:r>
              <a:rPr lang="en-US" sz="3600" dirty="0"/>
              <a:t>Our proposed design consists of hardware to read sensor data from the deployed microcontroller and send this data to a database running on the server. A web application will also be created to allow the client to view this data in relative real-time. To satisfy the base requirements, there will be three sensors in total, consisting of two weight sensors and one temperature sensor. Each weight sensor would be respectively used to monitor the weight of the water and the weight of the feed. The temperature sensor would then be used to specifically monitor the temperature of the water, ensuring that it is above the freezing point. The weight sensors will be attached to the feed and water containers and hang from the ceiling, indicating how much feed and water is available and if the containers need to be refilled. This information will be used to display graphs and make predictions about the feed and water use. The web application will mainly need to send alerts if the feed or water falls below a certain configurable threshold, or if the water is reaching the freezing point.</a:t>
            </a:r>
          </a:p>
        </p:txBody>
      </p:sp>
      <p:sp>
        <p:nvSpPr>
          <p:cNvPr id="12" name="TextBox 11">
            <a:extLst>
              <a:ext uri="{FF2B5EF4-FFF2-40B4-BE49-F238E27FC236}">
                <a16:creationId xmlns:a16="http://schemas.microsoft.com/office/drawing/2014/main" id="{4121E0A2-81BE-4EE3-A12E-CC6BFE89DAB1}"/>
              </a:ext>
            </a:extLst>
          </p:cNvPr>
          <p:cNvSpPr txBox="1"/>
          <p:nvPr/>
        </p:nvSpPr>
        <p:spPr>
          <a:xfrm>
            <a:off x="23215600" y="4775200"/>
            <a:ext cx="9144000" cy="10433625"/>
          </a:xfrm>
          <a:prstGeom prst="rect">
            <a:avLst/>
          </a:prstGeom>
          <a:noFill/>
          <a:ln>
            <a:solidFill>
              <a:schemeClr val="tx1"/>
            </a:solidFill>
          </a:ln>
        </p:spPr>
        <p:txBody>
          <a:bodyPr wrap="square" rtlCol="0">
            <a:spAutoFit/>
          </a:bodyPr>
          <a:lstStyle/>
          <a:p>
            <a:r>
              <a:rPr lang="en-US" sz="9600" dirty="0"/>
              <a:t>Testing</a:t>
            </a:r>
          </a:p>
          <a:p>
            <a:r>
              <a:rPr lang="en-US" sz="3600" dirty="0"/>
              <a:t>Our software testing strategy involves integration testing over unit testing. We made this decision as a web team since the internal application logic is not algorithmically complicated. Because of this, individual testing methods are unlikely to be helpful. Instead we have opted for a broader scope, such as externally triggered integration tests, manual test scripts, and a test database that contains fake data.  </a:t>
            </a:r>
          </a:p>
          <a:p>
            <a:r>
              <a:rPr lang="en-US" sz="3600" dirty="0"/>
              <a:t>Testing of hardware will covers three main topics; battery life, sensor accuracy, and signal propagation. This is accomplished using a combination of field testing and lab testing using external data loggers as well as datalogging capabilities built in to the EPS32.</a:t>
            </a:r>
            <a:endParaRPr lang="en-US" sz="4800" dirty="0"/>
          </a:p>
        </p:txBody>
      </p:sp>
      <p:pic>
        <p:nvPicPr>
          <p:cNvPr id="1026" name="Picture 2">
            <a:extLst>
              <a:ext uri="{FF2B5EF4-FFF2-40B4-BE49-F238E27FC236}">
                <a16:creationId xmlns:a16="http://schemas.microsoft.com/office/drawing/2014/main" id="{6C9F88BB-0624-42FE-B14D-F5619AB79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7087" y="18586436"/>
            <a:ext cx="12298505" cy="6917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870795-B890-4B7C-BA8A-B862A48E2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7196" y="27551014"/>
            <a:ext cx="10871200" cy="624716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5C50EFB-DD7D-44BD-85CA-5684E8924301}"/>
              </a:ext>
            </a:extLst>
          </p:cNvPr>
          <p:cNvSpPr txBox="1"/>
          <p:nvPr/>
        </p:nvSpPr>
        <p:spPr>
          <a:xfrm>
            <a:off x="23215596" y="15208825"/>
            <a:ext cx="9144000" cy="11541621"/>
          </a:xfrm>
          <a:prstGeom prst="rect">
            <a:avLst/>
          </a:prstGeom>
          <a:noFill/>
          <a:ln>
            <a:solidFill>
              <a:schemeClr val="tx1"/>
            </a:solidFill>
          </a:ln>
        </p:spPr>
        <p:txBody>
          <a:bodyPr wrap="square" rtlCol="0">
            <a:spAutoFit/>
          </a:bodyPr>
          <a:lstStyle/>
          <a:p>
            <a:r>
              <a:rPr lang="en-US" sz="9600" dirty="0"/>
              <a:t>Technical Details</a:t>
            </a:r>
          </a:p>
          <a:p>
            <a:r>
              <a:rPr lang="en-US" sz="3600" dirty="0"/>
              <a:t>We selected the </a:t>
            </a:r>
            <a:r>
              <a:rPr lang="en-US" sz="3600" dirty="0" err="1"/>
              <a:t>SparkFun</a:t>
            </a:r>
            <a:r>
              <a:rPr lang="en-US" sz="3600" dirty="0"/>
              <a:t> “ESP32 Thing” for the microcontroller that will be used in our device. This model was selected for multiple reasons which include support of the existing Arduino IDE, on-board wireless capabilities, on-board battery charging capabilities, low power consumption, small footprint, and low cost. For our sensor suite, we chose a </a:t>
            </a:r>
            <a:r>
              <a:rPr lang="en-US" sz="3600" dirty="0" err="1"/>
              <a:t>Degraw</a:t>
            </a:r>
            <a:r>
              <a:rPr lang="en-US" sz="3600" dirty="0"/>
              <a:t> 40 hanging load cell and a DS18B20 temperature sensor package, which allows for remote measurement of temperature of up to 6 feet away. For our database, we decided on MongoDB, a document database that requires little set up, has an easy schema design, and is suitable for projects that require little to no relations. Flask and Python were chosen to go along with MongoDB because they are very lightweight and are readily compatible.</a:t>
            </a:r>
            <a:endParaRPr lang="en-US" sz="4800" dirty="0"/>
          </a:p>
        </p:txBody>
      </p:sp>
      <p:sp>
        <p:nvSpPr>
          <p:cNvPr id="17" name="TextBox 16">
            <a:extLst>
              <a:ext uri="{FF2B5EF4-FFF2-40B4-BE49-F238E27FC236}">
                <a16:creationId xmlns:a16="http://schemas.microsoft.com/office/drawing/2014/main" id="{62B8552D-266C-491C-936E-A5388CA91218}"/>
              </a:ext>
            </a:extLst>
          </p:cNvPr>
          <p:cNvSpPr txBox="1"/>
          <p:nvPr/>
        </p:nvSpPr>
        <p:spPr>
          <a:xfrm>
            <a:off x="23215592" y="26750446"/>
            <a:ext cx="9144000" cy="7848302"/>
          </a:xfrm>
          <a:prstGeom prst="rect">
            <a:avLst/>
          </a:prstGeom>
          <a:noFill/>
          <a:ln>
            <a:solidFill>
              <a:schemeClr val="tx1"/>
            </a:solidFill>
          </a:ln>
        </p:spPr>
        <p:txBody>
          <a:bodyPr wrap="square" rtlCol="0">
            <a:spAutoFit/>
          </a:bodyPr>
          <a:lstStyle/>
          <a:p>
            <a:r>
              <a:rPr lang="en-US" sz="9600" dirty="0"/>
              <a:t>Engineering Standards and Design Practices</a:t>
            </a:r>
          </a:p>
          <a:p>
            <a:r>
              <a:rPr lang="en-US" sz="3600" dirty="0"/>
              <a:t>P16085 - ISO/IEC/IEEE International Draft Standard - Systems and Software Engineering - Life Cycle Processes - Risk Management. </a:t>
            </a:r>
          </a:p>
          <a:p>
            <a:endParaRPr lang="en-US" sz="3600" dirty="0"/>
          </a:p>
          <a:p>
            <a:r>
              <a:rPr lang="en-US" sz="3600" dirty="0"/>
              <a:t>IEEE 2430-2019 - IEEE Trial-Use Standard for Software Non-Functional Sizing Measurements.</a:t>
            </a:r>
            <a:endParaRPr lang="en-US" sz="3600" dirty="0">
              <a:effectLst/>
            </a:endParaRPr>
          </a:p>
        </p:txBody>
      </p:sp>
      <p:pic>
        <p:nvPicPr>
          <p:cNvPr id="14" name="Picture 13" descr="A close up of a map&#10;&#10;Description automatically generated">
            <a:extLst>
              <a:ext uri="{FF2B5EF4-FFF2-40B4-BE49-F238E27FC236}">
                <a16:creationId xmlns:a16="http://schemas.microsoft.com/office/drawing/2014/main" id="{650E5FCF-502F-448A-8718-48A31D313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4591" y="36203761"/>
            <a:ext cx="11529218" cy="6487719"/>
          </a:xfrm>
          <a:prstGeom prst="rect">
            <a:avLst/>
          </a:prstGeom>
        </p:spPr>
      </p:pic>
      <p:pic>
        <p:nvPicPr>
          <p:cNvPr id="19" name="Picture 18" descr="A picture containing building, outdoor, sitting, laying&#10;&#10;Description automatically generated">
            <a:extLst>
              <a:ext uri="{FF2B5EF4-FFF2-40B4-BE49-F238E27FC236}">
                <a16:creationId xmlns:a16="http://schemas.microsoft.com/office/drawing/2014/main" id="{05CA95F3-432D-445B-B870-8C886836DA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05" y="36018621"/>
            <a:ext cx="9144000" cy="6858000"/>
          </a:xfrm>
          <a:prstGeom prst="rect">
            <a:avLst/>
          </a:prstGeom>
        </p:spPr>
      </p:pic>
    </p:spTree>
    <p:extLst>
      <p:ext uri="{BB962C8B-B14F-4D97-AF65-F5344CB8AC3E}">
        <p14:creationId xmlns:p14="http://schemas.microsoft.com/office/powerpoint/2010/main" val="4113143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TotalTime>
  <Words>765</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Lewoczko</dc:creator>
  <cp:lastModifiedBy>Alexander Lewoczko</cp:lastModifiedBy>
  <cp:revision>7</cp:revision>
  <dcterms:created xsi:type="dcterms:W3CDTF">2020-04-24T06:02:33Z</dcterms:created>
  <dcterms:modified xsi:type="dcterms:W3CDTF">2020-04-25T01:13:28Z</dcterms:modified>
</cp:coreProperties>
</file>